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371" r:id="rId3"/>
    <p:sldId id="372" r:id="rId4"/>
    <p:sldId id="261" r:id="rId5"/>
    <p:sldId id="264" r:id="rId6"/>
    <p:sldId id="373" r:id="rId7"/>
    <p:sldId id="374" r:id="rId8"/>
    <p:sldId id="375" r:id="rId9"/>
    <p:sldId id="376" r:id="rId10"/>
    <p:sldId id="370" r:id="rId11"/>
    <p:sldId id="37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54E6F"/>
    <a:srgbClr val="A2DFFB"/>
    <a:srgbClr val="DAE3F3"/>
    <a:srgbClr val="F3F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7239" autoAdjust="0"/>
  </p:normalViewPr>
  <p:slideViewPr>
    <p:cSldViewPr snapToGrid="0">
      <p:cViewPr varScale="1">
        <p:scale>
          <a:sx n="101" d="100"/>
          <a:sy n="101" d="100"/>
        </p:scale>
        <p:origin x="93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1FA96A-5035-48F8-BBC8-2C2E91FDB23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6B48C-D696-43CD-9784-62E1F6B46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3210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A0D971-3A72-4BE2-99AF-26498ECB9FB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ACDDE8-2E84-4A59-B2DC-CCF3B4F48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719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slide bar"/>
          <p:cNvSpPr/>
          <p:nvPr userDrawn="1"/>
        </p:nvSpPr>
        <p:spPr>
          <a:xfrm>
            <a:off x="0" y="-163"/>
            <a:ext cx="12192000" cy="18091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slide bar"/>
          <p:cNvSpPr/>
          <p:nvPr userDrawn="1"/>
        </p:nvSpPr>
        <p:spPr>
          <a:xfrm>
            <a:off x="0" y="6656343"/>
            <a:ext cx="12192000" cy="2016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15273"/>
            <a:ext cx="12192000" cy="1426405"/>
          </a:xfrm>
          <a:solidFill>
            <a:schemeClr val="accent5">
              <a:lumMod val="5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b">
            <a:normAutofit/>
          </a:bodyPr>
          <a:lstStyle>
            <a:lvl1pPr algn="ctr">
              <a:defRPr sz="2800" b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0352" y="2011680"/>
            <a:ext cx="11128248" cy="224028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50192-7623-406E-9C2D-DC27F1164AF6}" type="datetime1">
              <a:rPr lang="en-US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title of the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51ED3-E067-4F9B-ACD7-E4821D3A304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NSYSU logo" descr="National Sun Yat-sen University 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76895" y="4398728"/>
            <a:ext cx="1128826" cy="112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61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-WiC header bar"/>
          <p:cNvSpPr/>
          <p:nvPr userDrawn="1"/>
        </p:nvSpPr>
        <p:spPr>
          <a:xfrm>
            <a:off x="0" y="0"/>
            <a:ext cx="12192000" cy="562708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accent5">
                  <a:lumMod val="75000"/>
                  <a:shade val="30000"/>
                  <a:satMod val="115000"/>
                </a:schemeClr>
              </a:gs>
              <a:gs pos="76000">
                <a:schemeClr val="accent5">
                  <a:lumMod val="75000"/>
                  <a:shade val="67500"/>
                  <a:satMod val="115000"/>
                </a:schemeClr>
              </a:gs>
              <a:gs pos="89000">
                <a:schemeClr val="bg1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pic>
        <p:nvPicPr>
          <p:cNvPr id="8" name="i-WiC Lab badge" descr="i-WiC Lab 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98418" y="0"/>
            <a:ext cx="1293582" cy="5627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300000" cy="562708"/>
          </a:xfrm>
        </p:spPr>
        <p:txBody>
          <a:bodyPr lIns="320040" tIns="0" rIns="91440" bIns="0" anchor="ctr">
            <a:normAutofit/>
          </a:bodyPr>
          <a:lstStyle>
            <a:lvl1pPr algn="l">
              <a:defRPr sz="2800" b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868680"/>
            <a:ext cx="11094720" cy="5349240"/>
          </a:xfrm>
        </p:spPr>
        <p:txBody>
          <a:bodyPr rtlCol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B1921-FAC0-486F-8356-A86B2D794701}" type="datetime1">
              <a:rPr lang="en-US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title of the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51ED3-E067-4F9B-ACD7-E4821D3A3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261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Divider line"/>
          <p:cNvCxnSpPr/>
          <p:nvPr userDrawn="1"/>
        </p:nvCxnSpPr>
        <p:spPr>
          <a:xfrm>
            <a:off x="7240731" y="2593261"/>
            <a:ext cx="3872002" cy="0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ivider line"/>
          <p:cNvCxnSpPr>
            <a:endCxn id="15" idx="1"/>
          </p:cNvCxnSpPr>
          <p:nvPr userDrawn="1"/>
        </p:nvCxnSpPr>
        <p:spPr>
          <a:xfrm>
            <a:off x="1070952" y="2593261"/>
            <a:ext cx="3876159" cy="0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ivider line"/>
          <p:cNvCxnSpPr/>
          <p:nvPr userDrawn="1"/>
        </p:nvCxnSpPr>
        <p:spPr>
          <a:xfrm flipV="1">
            <a:off x="11112733" y="2593263"/>
            <a:ext cx="0" cy="451016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ivider line"/>
          <p:cNvCxnSpPr/>
          <p:nvPr userDrawn="1"/>
        </p:nvCxnSpPr>
        <p:spPr>
          <a:xfrm flipV="1">
            <a:off x="1070953" y="2593263"/>
            <a:ext cx="0" cy="451016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044279"/>
            <a:ext cx="12192000" cy="769441"/>
          </a:xfrm>
          <a:solidFill>
            <a:schemeClr val="accent5">
              <a:lumMod val="50000"/>
            </a:schemeClr>
          </a:solidFill>
        </p:spPr>
        <p:txBody>
          <a:bodyPr wrap="square" anchor="ctr">
            <a:normAutofit/>
          </a:bodyPr>
          <a:lstStyle>
            <a:lvl1pPr algn="ctr">
              <a:defRPr sz="4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Title of the part / chapter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947111" y="2300873"/>
            <a:ext cx="2289463" cy="584775"/>
          </a:xfrm>
          <a:noFill/>
          <a:ln w="19050">
            <a:solidFill>
              <a:schemeClr val="accent5">
                <a:lumMod val="50000"/>
              </a:schemeClr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3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PART 1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3AAA-0323-4CA1-B332-49A2DD40BD3D}" type="datetime1">
              <a:rPr lang="en-US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title of the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51ED3-E067-4F9B-ACD7-E4821D3A3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20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-WiC header bar"/>
          <p:cNvSpPr/>
          <p:nvPr userDrawn="1"/>
        </p:nvSpPr>
        <p:spPr>
          <a:xfrm>
            <a:off x="0" y="0"/>
            <a:ext cx="12192000" cy="562708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accent5">
                  <a:lumMod val="75000"/>
                  <a:shade val="30000"/>
                  <a:satMod val="115000"/>
                </a:schemeClr>
              </a:gs>
              <a:gs pos="76000">
                <a:schemeClr val="accent5">
                  <a:lumMod val="75000"/>
                  <a:shade val="67500"/>
                  <a:satMod val="115000"/>
                </a:schemeClr>
              </a:gs>
              <a:gs pos="89000">
                <a:schemeClr val="bg1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pic>
        <p:nvPicPr>
          <p:cNvPr id="9" name="i-WiC Lab badge" descr="i-WiC Lab 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98418" y="0"/>
            <a:ext cx="1293582" cy="5627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300000" cy="562708"/>
          </a:xfrm>
        </p:spPr>
        <p:txBody>
          <a:bodyPr lIns="320040" tIns="0" rIns="91440" bIns="0" anchor="ctr">
            <a:normAutofit/>
          </a:bodyPr>
          <a:lstStyle>
            <a:lvl1pPr algn="l">
              <a:defRPr sz="2800" b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868680"/>
            <a:ext cx="5410200" cy="5349240"/>
          </a:xfrm>
        </p:spPr>
        <p:txBody>
          <a:bodyPr rtlCol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3160" y="868680"/>
            <a:ext cx="5410200" cy="5349240"/>
          </a:xfrm>
        </p:spPr>
        <p:txBody>
          <a:bodyPr rtlCol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50BB4-C050-45AB-9A82-DC065F1FF373}" type="datetime1">
              <a:rPr lang="en-US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title of the presentation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51ED3-E067-4F9B-ACD7-E4821D3A3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685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-WiC header bar"/>
          <p:cNvSpPr/>
          <p:nvPr userDrawn="1"/>
        </p:nvSpPr>
        <p:spPr>
          <a:xfrm>
            <a:off x="0" y="0"/>
            <a:ext cx="12192000" cy="562708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accent5">
                  <a:lumMod val="75000"/>
                  <a:shade val="30000"/>
                  <a:satMod val="115000"/>
                </a:schemeClr>
              </a:gs>
              <a:gs pos="76000">
                <a:schemeClr val="accent5">
                  <a:lumMod val="75000"/>
                  <a:shade val="67500"/>
                  <a:satMod val="115000"/>
                </a:schemeClr>
              </a:gs>
              <a:gs pos="89000">
                <a:schemeClr val="bg1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pic>
        <p:nvPicPr>
          <p:cNvPr id="11" name="i-WiC Lab badge" descr="i-WiC Lab 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98418" y="0"/>
            <a:ext cx="1293582" cy="5627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300000" cy="562708"/>
          </a:xfrm>
        </p:spPr>
        <p:txBody>
          <a:bodyPr lIns="320040" tIns="0" rIns="91440" bIns="0" anchor="ctr">
            <a:normAutofit/>
          </a:bodyPr>
          <a:lstStyle>
            <a:lvl1pPr algn="l">
              <a:defRPr sz="2800" b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868680"/>
            <a:ext cx="5410200" cy="457200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1371600"/>
            <a:ext cx="5410200" cy="4846320"/>
          </a:xfrm>
        </p:spPr>
        <p:txBody>
          <a:bodyPr rtlCol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3160" y="868680"/>
            <a:ext cx="5410200" cy="457200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3160" y="1371600"/>
            <a:ext cx="5410200" cy="4846320"/>
          </a:xfrm>
        </p:spPr>
        <p:txBody>
          <a:bodyPr rtlCol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FA939-F025-45AD-B9A4-C1DD4A30E1C3}" type="datetime1">
              <a:rPr lang="en-US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title of the presentation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51ED3-E067-4F9B-ACD7-E4821D3A3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541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-WiC header bar"/>
          <p:cNvSpPr/>
          <p:nvPr userDrawn="1"/>
        </p:nvSpPr>
        <p:spPr>
          <a:xfrm>
            <a:off x="0" y="0"/>
            <a:ext cx="12192000" cy="562708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accent5">
                  <a:lumMod val="75000"/>
                  <a:shade val="30000"/>
                  <a:satMod val="115000"/>
                </a:schemeClr>
              </a:gs>
              <a:gs pos="76000">
                <a:schemeClr val="accent5">
                  <a:lumMod val="75000"/>
                  <a:shade val="67500"/>
                  <a:satMod val="115000"/>
                </a:schemeClr>
              </a:gs>
              <a:gs pos="89000">
                <a:schemeClr val="bg1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/>
          </a:p>
        </p:txBody>
      </p:sp>
      <p:pic>
        <p:nvPicPr>
          <p:cNvPr id="7" name="i-WiC Lab badge" descr="i-WiC Lab 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98418" y="0"/>
            <a:ext cx="1293582" cy="5627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300000" cy="562708"/>
          </a:xfrm>
        </p:spPr>
        <p:txBody>
          <a:bodyPr lIns="320040" tIns="0" rIns="91440" bIns="0" anchor="ctr">
            <a:normAutofit/>
          </a:bodyPr>
          <a:lstStyle>
            <a:lvl1pPr algn="l">
              <a:defRPr sz="2800" b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F2B08-671E-4E92-AB72-9834513CEB4B}" type="datetime1">
              <a:rPr lang="en-US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title of the presentation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51ED3-E067-4F9B-ACD7-E4821D3A3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608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A737D-94A0-40F0-851E-14CE9DE3ABCA}" type="datetime1">
              <a:rPr lang="en-US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title of the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51ED3-E067-4F9B-ACD7-E4821D3A3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925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DB4DD-6B76-4B92-8E47-425269603D9A}" type="datetime1">
              <a:rPr lang="en-US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title of the presentation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51ED3-E067-4F9B-ACD7-E4821D3A3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089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6DC46-7422-41FD-B08A-E0165F23608F}" type="datetime1">
              <a:rPr lang="en-US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title of the presentation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51ED3-E067-4F9B-ACD7-E4821D3A3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651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EFA0-F5B2-4E82-8152-988876C0933B}" type="datetime1">
              <a:rPr lang="en-US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title of the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51ED3-E067-4F9B-ACD7-E4821D3A3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812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B3799-BDC6-4F0C-8073-FDD6572A8480}" type="datetime1">
              <a:rPr lang="en-US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title of the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51ED3-E067-4F9B-ACD7-E4821D3A3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271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C6672-9CD2-4032-819D-20D8F105D83D}" type="datetime1">
              <a:rPr lang="en-US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Short title of the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51ED3-E067-4F9B-ACD7-E4821D3A3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108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15273"/>
            <a:ext cx="12192000" cy="1426405"/>
          </a:xfrm>
          <a:solidFill>
            <a:schemeClr val="accent5">
              <a:lumMod val="5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 of the Presentation</a:t>
            </a:r>
            <a:b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Line of the Title (optional)</a:t>
            </a:r>
            <a:b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zh-TW" alt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中文題目（選填）</a:t>
            </a:r>
            <a:endParaRPr 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9853" y="1988241"/>
            <a:ext cx="111322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Type of presentation (e.g. Doctoral Dissertation Defense, Progress Report, Research Seminar)</a:t>
            </a:r>
          </a:p>
          <a:p>
            <a:pPr algn="ctr"/>
            <a:r>
              <a:rPr lang="en-US" sz="1600" b="1" dirty="0"/>
              <a:t>DEGREE (e.g. DOCTOR OF PHILOSOPHY (PhD) / MASTER OF SCIENCE (MS))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0475" y="2495724"/>
            <a:ext cx="1084166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by</a:t>
            </a:r>
          </a:p>
          <a:p>
            <a:pPr algn="ctr"/>
            <a:r>
              <a:rPr lang="en-US" sz="28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Presenter Name</a:t>
            </a:r>
          </a:p>
          <a:p>
            <a:pPr algn="ctr"/>
            <a:r>
              <a:rPr lang="en-US" sz="1400" i="1" dirty="0"/>
              <a:t>Student ID: </a:t>
            </a:r>
            <a:r>
              <a:rPr lang="en-US" sz="1400" dirty="0"/>
              <a:t>Student ID number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9851" y="3618890"/>
            <a:ext cx="11132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Under the guidance of</a:t>
            </a:r>
          </a:p>
          <a:p>
            <a:pPr algn="ctr"/>
            <a:r>
              <a:rPr lang="en-US" b="1" dirty="0"/>
              <a:t>Dr. Keshav Singh </a:t>
            </a:r>
            <a:r>
              <a:rPr lang="en-US" sz="1600" dirty="0"/>
              <a:t>and </a:t>
            </a:r>
            <a:r>
              <a:rPr lang="en-US" sz="2000" b="1" dirty="0"/>
              <a:t>Co-advisor Name (if any)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9852" y="5599506"/>
            <a:ext cx="111322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National Sun Yat-sen University</a:t>
            </a:r>
          </a:p>
          <a:p>
            <a:pPr algn="ctr"/>
            <a:r>
              <a:rPr lang="en-US" sz="1400" dirty="0"/>
              <a:t>Institute of Communications Engineering</a:t>
            </a:r>
          </a:p>
          <a:p>
            <a:pPr algn="ctr"/>
            <a:r>
              <a:rPr lang="en-US" sz="1400" dirty="0"/>
              <a:t>Kaohsiung, Taiwan</a:t>
            </a:r>
          </a:p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Month Year</a:t>
            </a:r>
          </a:p>
        </p:txBody>
      </p:sp>
    </p:spTree>
    <p:extLst>
      <p:ext uri="{BB962C8B-B14F-4D97-AF65-F5344CB8AC3E}">
        <p14:creationId xmlns:p14="http://schemas.microsoft.com/office/powerpoint/2010/main" val="2520838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t>Introduction</a:t>
            </a:r>
          </a:p>
          <a:p>
            <a:pPr marL="457200" indent="-457200">
              <a:buFont typeface="+mj-lt"/>
              <a:buAutoNum type="arabicPeriod"/>
            </a:pPr>
            <a:r>
              <a:t>Background and Motivation</a:t>
            </a:r>
          </a:p>
          <a:p>
            <a:pPr marL="457200" indent="-457200">
              <a:buFont typeface="+mj-lt"/>
              <a:buAutoNum type="arabicPeriod"/>
            </a:pPr>
            <a:r>
              <a:t>System Model and Problem Formulation</a:t>
            </a:r>
          </a:p>
          <a:p>
            <a:pPr marL="457200" indent="-457200">
              <a:buFont typeface="+mj-lt"/>
              <a:buAutoNum type="arabicPeriod"/>
            </a:pPr>
            <a:r>
              <a:t>Proposed Method</a:t>
            </a:r>
          </a:p>
          <a:p>
            <a:pPr marL="457200" indent="-457200">
              <a:buFont typeface="+mj-lt"/>
              <a:buAutoNum type="arabicPeriod"/>
            </a:pPr>
            <a:r>
              <a:t>Simulation Results</a:t>
            </a:r>
          </a:p>
          <a:p>
            <a:pPr marL="457200" indent="-457200">
              <a:buFont typeface="+mj-lt"/>
              <a:buAutoNum type="arabicPeriod"/>
            </a:pPr>
            <a:r>
              <a:t>Conclusion and Future Work</a:t>
            </a:r>
          </a:p>
        </p:txBody>
      </p:sp>
      <p:sp>
        <p:nvSpPr>
          <p:cNvPr id="4" name="Date Placeholder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D088-47AB-489D-8ED1-8793E3BFDF38}" type="datetime1">
              <a:rPr lang="en-US"/>
              <a:t>9/25/2026</a:t>
            </a:fld>
            <a:endParaRPr lang="en-US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title of the presentation</a:t>
            </a:r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99B09-97C9-4EBE-B884-865A14B13774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First-level point: keep each point short, ideally one line</a:t>
            </a:r>
          </a:p>
          <a:p>
            <a:pPr lvl="1"/>
            <a:r>
              <a:t>Second-level detail, example or explanation</a:t>
            </a:r>
          </a:p>
          <a:p>
            <a:pPr lvl="1"/>
            <a:r>
              <a:t>Another detail</a:t>
            </a:r>
          </a:p>
          <a:p>
            <a:r>
              <a:t>Highlight </a:t>
            </a:r>
            <a:r>
              <a:rPr b="1"/>
              <a:t>key terms in bold</a:t>
            </a:r>
            <a:r>
              <a:t> where it helps the audience</a:t>
            </a:r>
          </a:p>
          <a:p>
            <a:r>
              <a:t>Cite figures, results and papers in IEEE style [1]</a:t>
            </a:r>
          </a:p>
        </p:txBody>
      </p:sp>
      <p:sp>
        <p:nvSpPr>
          <p:cNvPr id="4" name="Date Placeholder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A58EC-D022-4FA6-9767-0A10FC19391B}" type="datetime1">
              <a:rPr lang="en-US"/>
              <a:t>9/25/2026</a:t>
            </a:fld>
            <a:endParaRPr lang="en-US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title of the presentation</a:t>
            </a:r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1CC21-84A6-4C07-9D74-3E70D064AAF8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872" y="1368935"/>
            <a:ext cx="10582909" cy="494147"/>
          </a:xfrm>
          <a:solidFill>
            <a:srgbClr val="DAE3F3"/>
          </a:solidFill>
          <a:ln w="28575">
            <a:solidFill>
              <a:schemeClr val="accent5">
                <a:lumMod val="50000"/>
              </a:schemeClr>
            </a:solidFill>
          </a:ln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1600" dirty="0"/>
              <a:t>State the main objective of the work in one or two sentences: the problem addressed and what the proposed approach aims to improve.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32872" y="2373752"/>
            <a:ext cx="10582909" cy="1325880"/>
          </a:xfrm>
          <a:prstGeom prst="rect">
            <a:avLst/>
          </a:prstGeom>
          <a:solidFill>
            <a:srgbClr val="F3F6FB"/>
          </a:solidFill>
          <a:ln w="28575">
            <a:solidFill>
              <a:schemeClr val="accent5">
                <a:lumMod val="50000"/>
              </a:schemeClr>
            </a:solidFill>
          </a:ln>
        </p:spPr>
        <p:txBody>
          <a:bodyPr vert="horz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en-US" sz="1600" dirty="0"/>
              <a:t>A new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system model or framework</a:t>
            </a:r>
            <a:r>
              <a:rPr lang="en-US" sz="1600" dirty="0"/>
              <a:t> is proposed for the problem studied in this work.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An optimization or learning method based on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the key technique</a:t>
            </a:r>
            <a:r>
              <a:rPr lang="en-US" sz="1600" dirty="0"/>
              <a:t> is developed to improve the main performance metric.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Simulation results show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the main performance gain</a:t>
            </a:r>
            <a:r>
              <a:rPr lang="en-US" sz="1600" dirty="0"/>
              <a:t> compared with the benchmark schemes.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872" y="990244"/>
            <a:ext cx="1251528" cy="378691"/>
          </a:xfrm>
          <a:prstGeom prst="rect">
            <a:avLst/>
          </a:prstGeom>
          <a:solidFill>
            <a:srgbClr val="002060"/>
          </a:solidFill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Objective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871" y="1995061"/>
            <a:ext cx="1671783" cy="369332"/>
          </a:xfrm>
          <a:prstGeom prst="rect">
            <a:avLst/>
          </a:prstGeom>
          <a:solidFill>
            <a:srgbClr val="002060"/>
          </a:solidFill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Contributions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93341-FF65-45B2-8CED-E9A87937DF09}" type="datetime1">
              <a:rPr lang="en-US"/>
              <a:t>9/25/2026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title of the presentation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7E5AA-1C0B-41F1-B5DA-E0A52C48B390}" type="slidenum">
              <a:rPr lang="en-US"/>
              <a:t>4</a:t>
            </a:fld>
            <a:endParaRPr lang="en-US"/>
          </a:p>
        </p:txBody>
      </p:sp>
      <p:sp>
        <p:nvSpPr>
          <p:cNvPr id="15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and Contributions</a:t>
            </a:r>
          </a:p>
        </p:txBody>
      </p:sp>
    </p:spTree>
    <p:extLst>
      <p:ext uri="{BB962C8B-B14F-4D97-AF65-F5344CB8AC3E}">
        <p14:creationId xmlns:p14="http://schemas.microsoft.com/office/powerpoint/2010/main" val="434339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604983" y="2999289"/>
            <a:ext cx="10748818" cy="28076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671147" y="3002131"/>
            <a:ext cx="1366692" cy="297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04982" y="2019993"/>
            <a:ext cx="10748817" cy="880676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71147" y="1900897"/>
            <a:ext cx="1214292" cy="297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05FAA-7F83-4A3F-AE6C-DFF384C56762}" type="slidenum">
              <a:rPr lang="en-US"/>
              <a:t>5</a:t>
            </a:fld>
            <a:endParaRPr lang="en-US"/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604982" y="1900897"/>
            <a:ext cx="10948333" cy="39440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Motivation</a:t>
            </a:r>
            <a:endParaRPr lang="en-US" sz="1000" b="1" dirty="0">
              <a:solidFill>
                <a:schemeClr val="accent2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b="1" dirty="0"/>
              <a:t>Point 1</a:t>
            </a:r>
            <a:r>
              <a:rPr lang="en-US" sz="1600" dirty="0"/>
              <a:t>: why this problem matters.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b="1" dirty="0"/>
              <a:t>Point 2</a:t>
            </a:r>
            <a:r>
              <a:rPr lang="en-US" sz="1600" dirty="0"/>
              <a:t>: the gap in existing work that this part addresses.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Contributions</a:t>
            </a:r>
            <a:endParaRPr lang="en-US" sz="1000" b="1" dirty="0">
              <a:solidFill>
                <a:schemeClr val="accent2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b="1" dirty="0"/>
              <a:t>Contribution 1</a:t>
            </a:r>
            <a:r>
              <a:rPr lang="en-US" sz="1600" dirty="0"/>
              <a:t>: the system model or framework that was designed.</a:t>
            </a: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1600" b="1" dirty="0"/>
              <a:t>Contribution 2</a:t>
            </a:r>
            <a:r>
              <a:rPr lang="en-US" sz="1600" dirty="0"/>
              <a:t>: the proposed algorithm or analysis.</a:t>
            </a: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1600" b="1" dirty="0"/>
              <a:t>Contribution 3</a:t>
            </a:r>
            <a:r>
              <a:rPr lang="en-US" sz="1600" dirty="0"/>
              <a:t>: the main results and gains.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1147" y="5806977"/>
            <a:ext cx="1121571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[1] </a:t>
            </a:r>
            <a:r>
              <a:rPr lang="en-US" sz="800" b="1" dirty="0">
                <a:solidFill>
                  <a:schemeClr val="bg1">
                    <a:lumMod val="50000"/>
                  </a:schemeClr>
                </a:solidFill>
              </a:rPr>
              <a:t>A. Author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, B. Author, and C. Author, “Title of the journal article,” in </a:t>
            </a:r>
            <a:r>
              <a:rPr lang="en-US" sz="800" i="1" dirty="0">
                <a:solidFill>
                  <a:schemeClr val="bg1">
                    <a:lumMod val="50000"/>
                  </a:schemeClr>
                </a:solidFill>
              </a:rPr>
              <a:t>IEEE Transactions on …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, vol. X, no. Y, pp. 1–10, Year.</a:t>
            </a:r>
          </a:p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[2] </a:t>
            </a:r>
            <a:r>
              <a:rPr lang="en-US" sz="800" b="1" dirty="0">
                <a:solidFill>
                  <a:schemeClr val="bg1">
                    <a:lumMod val="50000"/>
                  </a:schemeClr>
                </a:solidFill>
              </a:rPr>
              <a:t>A. Author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 and B. Author, “Title of the conference paper,” in </a:t>
            </a:r>
            <a:r>
              <a:rPr lang="en-US" sz="800" i="1" dirty="0">
                <a:solidFill>
                  <a:schemeClr val="bg1">
                    <a:lumMod val="50000"/>
                  </a:schemeClr>
                </a:solidFill>
              </a:rPr>
              <a:t>Proc. IEEE Conference …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, City, Country, Month Year, pp. 1–6.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" y="937966"/>
            <a:ext cx="12191998" cy="76944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Title of the Part / Chapter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47111" y="194560"/>
            <a:ext cx="2289463" cy="584775"/>
          </a:xfrm>
          <a:prstGeom prst="rect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</a:rPr>
              <a:t>PART 1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1070953" y="486950"/>
            <a:ext cx="0" cy="451016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1112733" y="486950"/>
            <a:ext cx="0" cy="451016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15" idx="1"/>
          </p:cNvCxnSpPr>
          <p:nvPr/>
        </p:nvCxnSpPr>
        <p:spPr>
          <a:xfrm>
            <a:off x="1070952" y="486948"/>
            <a:ext cx="3876159" cy="0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240731" y="486948"/>
            <a:ext cx="3872002" cy="0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C6E0C-7F96-44F6-97B8-5E2BB4E19F7B}" type="datetime1">
              <a:rPr lang="en-US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307357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Two-Column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t>Left column</a:t>
            </a:r>
          </a:p>
          <a:p>
            <a:pPr lvl="1"/>
            <a:r>
              <a:t>Text, equations or a list</a:t>
            </a:r>
          </a:p>
          <a:p>
            <a:pPr lvl="1"/>
            <a:r>
              <a:t>Assumptions or definitions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Right column</a:t>
            </a:r>
          </a:p>
          <a:p>
            <a:pPr lvl="1"/>
            <a:r>
              <a:t>A figure, table or second list</a:t>
            </a:r>
          </a:p>
          <a:p>
            <a:pPr lvl="1"/>
            <a:r>
              <a:t>Keep both columns balanced</a:t>
            </a:r>
          </a:p>
        </p:txBody>
      </p:sp>
      <p:sp>
        <p:nvSpPr>
          <p:cNvPr id="5" name="Date Placeholder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16EA0-7962-4A1E-9189-38ECD15F6886}" type="datetime1">
              <a:rPr lang="en-US"/>
              <a:t>9/25/2026</a:t>
            </a:fld>
            <a:endParaRPr lang="en-US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title of the presentation</a:t>
            </a:r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1997A-06C3-49A1-B7F6-CDE8E540C713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Simulation Results</a:t>
            </a:r>
          </a:p>
        </p:txBody>
      </p:sp>
      <p:sp>
        <p:nvSpPr>
          <p:cNvPr id="3" name="Figure 1 (replace with your figure)"/>
          <p:cNvSpPr/>
          <p:nvPr/>
        </p:nvSpPr>
        <p:spPr>
          <a:xfrm>
            <a:off x="640080" y="1097280"/>
            <a:ext cx="5303520" cy="4023360"/>
          </a:xfrm>
          <a:prstGeom prst="rect">
            <a:avLst/>
          </a:prstGeom>
          <a:solidFill>
            <a:srgbClr val="F2F4F8"/>
          </a:solidFill>
          <a:ln w="15875">
            <a:solidFill>
              <a:srgbClr val="8C99A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>
                <a:solidFill>
                  <a:srgbClr val="596578"/>
                </a:solidFill>
              </a:rPr>
              <a:t>Insert figure here</a:t>
            </a:r>
          </a:p>
          <a:p>
            <a:pPr algn="ctr"/>
            <a:r>
              <a:rPr sz="1600">
                <a:solidFill>
                  <a:srgbClr val="596578"/>
                </a:solidFill>
              </a:rPr>
              <a:t>(Insert › Pictures, then delete this box)</a:t>
            </a:r>
          </a:p>
        </p:txBody>
      </p:sp>
      <p:sp>
        <p:nvSpPr>
          <p:cNvPr id="4" name="Caption 1"/>
          <p:cNvSpPr txBox="1"/>
          <p:nvPr/>
        </p:nvSpPr>
        <p:spPr>
          <a:xfrm>
            <a:off x="640080" y="5212080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i="1"/>
              <a:t>Fig. 1: Caption describing the figure and the simulation settings.</a:t>
            </a:r>
          </a:p>
        </p:txBody>
      </p:sp>
      <p:sp>
        <p:nvSpPr>
          <p:cNvPr id="5" name="Figure 2 (replace with your figure)"/>
          <p:cNvSpPr/>
          <p:nvPr/>
        </p:nvSpPr>
        <p:spPr>
          <a:xfrm>
            <a:off x="6245352" y="1097280"/>
            <a:ext cx="5303520" cy="4023360"/>
          </a:xfrm>
          <a:prstGeom prst="rect">
            <a:avLst/>
          </a:prstGeom>
          <a:solidFill>
            <a:srgbClr val="F2F4F8"/>
          </a:solidFill>
          <a:ln w="15875">
            <a:solidFill>
              <a:srgbClr val="8C99A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>
                <a:solidFill>
                  <a:srgbClr val="596578"/>
                </a:solidFill>
              </a:rPr>
              <a:t>Insert figure here</a:t>
            </a:r>
          </a:p>
          <a:p>
            <a:pPr algn="ctr"/>
            <a:r>
              <a:rPr sz="1600">
                <a:solidFill>
                  <a:srgbClr val="596578"/>
                </a:solidFill>
              </a:rPr>
              <a:t>(Insert › Pictures, then delete this box)</a:t>
            </a:r>
          </a:p>
        </p:txBody>
      </p:sp>
      <p:sp>
        <p:nvSpPr>
          <p:cNvPr id="6" name="Caption 2"/>
          <p:cNvSpPr txBox="1"/>
          <p:nvPr/>
        </p:nvSpPr>
        <p:spPr>
          <a:xfrm>
            <a:off x="6245352" y="5212080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i="1"/>
              <a:t>Fig. 2: Caption describing the figure and the simulation settings.</a:t>
            </a:r>
          </a:p>
        </p:txBody>
      </p:sp>
      <p:sp>
        <p:nvSpPr>
          <p:cNvPr id="7" name="Date Placeholder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DD2AE-EF9F-4EE0-A26E-760C98E602A5}" type="datetime1">
              <a:rPr lang="en-US"/>
              <a:t>9/25/2026</a:t>
            </a:fld>
            <a:endParaRPr lang="en-US"/>
          </a:p>
        </p:txBody>
      </p:sp>
      <p:sp>
        <p:nvSpPr>
          <p:cNvPr id="8" name="Footer Placehold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title of the presentation</a:t>
            </a:r>
          </a:p>
        </p:txBody>
      </p:sp>
      <p:sp>
        <p:nvSpPr>
          <p:cNvPr id="9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145B-6195-4D1B-B6F0-9BA9156D229E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t>Summarise the main findings in three to five short points.</a:t>
            </a:r>
          </a:p>
          <a:p>
            <a:pPr marL="457200" indent="-457200">
              <a:buFont typeface="+mj-lt"/>
              <a:buAutoNum type="arabicPeriod"/>
            </a:pPr>
            <a:r>
              <a:t>State what was proposed and what it achieves.</a:t>
            </a:r>
          </a:p>
          <a:p>
            <a:pPr marL="457200" indent="-457200">
              <a:buFont typeface="+mj-lt"/>
              <a:buAutoNum type="arabicPeriod"/>
            </a:pPr>
            <a:r>
              <a:t>Mention the limitations and the next steps.</a:t>
            </a:r>
          </a:p>
        </p:txBody>
      </p:sp>
      <p:sp>
        <p:nvSpPr>
          <p:cNvPr id="4" name="Date Placeholder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227F-1926-40FE-B8C7-065DB254CF5F}" type="datetime1">
              <a:rPr lang="en-US"/>
              <a:t>9/25/2026</a:t>
            </a:fld>
            <a:endParaRPr lang="en-US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title of the presentation</a:t>
            </a:r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C95F8-4A91-4A4C-877F-7CD81369C202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sz="1600"/>
              <a:t>[1] A. Author, B. Author, and C. Author, “Title of the journal article,” </a:t>
            </a:r>
            <a:r>
              <a:rPr sz="1600" i="1"/>
              <a:t>IEEE Trans. Wireless Commun.</a:t>
            </a:r>
            <a:r>
              <a:rPr sz="1600"/>
              <a:t>, vol. 25, no. 1, pp. 1–15, Jan. 2026.</a:t>
            </a:r>
          </a:p>
          <a:p>
            <a:pPr marL="0" indent="0">
              <a:buNone/>
            </a:pPr>
            <a:r>
              <a:rPr sz="1600"/>
              <a:t>[2] D. Author and E. Author, “Title of the conference paper,” in </a:t>
            </a:r>
            <a:r>
              <a:rPr sz="1600" i="1"/>
              <a:t>Proc. IEEE Int. Conf. Commun. (ICC)</a:t>
            </a:r>
            <a:r>
              <a:rPr sz="1600"/>
              <a:t>, City, Country, Jun. 2026, pp. 1–6.</a:t>
            </a:r>
          </a:p>
          <a:p>
            <a:pPr marL="0" indent="0">
              <a:buNone/>
            </a:pPr>
            <a:r>
              <a:rPr sz="1600"/>
              <a:t>[3] F. Author, </a:t>
            </a:r>
            <a:r>
              <a:rPr sz="1600" i="1"/>
              <a:t>Title of the Book</a:t>
            </a:r>
            <a:r>
              <a:rPr sz="1600"/>
              <a:t>, 2nd ed. City, Country: Publisher, 2025.</a:t>
            </a:r>
          </a:p>
        </p:txBody>
      </p:sp>
      <p:sp>
        <p:nvSpPr>
          <p:cNvPr id="4" name="Date Placeholder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8BD9A-7791-4582-AC35-DC0AE068F55E}" type="datetime1">
              <a:rPr lang="en-US"/>
              <a:t>9/25/2026</a:t>
            </a:fld>
            <a:endParaRPr lang="en-US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title of the presentation</a:t>
            </a:r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2113-2DB9-497B-A967-11C698776C57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95669" y="1934603"/>
            <a:ext cx="10515599" cy="221599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3800" dirty="0">
                <a:solidFill>
                  <a:schemeClr val="accent2"/>
                </a:solidFill>
                <a:latin typeface="Britannic Bold" panose="020B0903060703020204" pitchFamily="34" charset="0"/>
              </a:rPr>
              <a:t>“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Britannic Bold" panose="020B0903060703020204" pitchFamily="34" charset="0"/>
              </a:rPr>
              <a:t> </a:t>
            </a:r>
            <a:r>
              <a:rPr lang="en-US" sz="9600" dirty="0">
                <a:solidFill>
                  <a:schemeClr val="accent5">
                    <a:lumMod val="75000"/>
                  </a:schemeClr>
                </a:solidFill>
                <a:latin typeface="Britannic Bold" panose="020B0903060703020204" pitchFamily="34" charset="0"/>
              </a:rPr>
              <a:t>Thank You </a:t>
            </a:r>
            <a:r>
              <a:rPr lang="en-US" sz="13800" dirty="0">
                <a:solidFill>
                  <a:schemeClr val="accent2"/>
                </a:solidFill>
                <a:latin typeface="Britannic Bold" panose="020B0903060703020204" pitchFamily="34" charset="0"/>
              </a:rPr>
              <a:t>”</a:t>
            </a:r>
            <a:r>
              <a:rPr lang="en-US" sz="8800" dirty="0">
                <a:solidFill>
                  <a:schemeClr val="accent5">
                    <a:lumMod val="75000"/>
                  </a:schemeClr>
                </a:solidFill>
                <a:latin typeface="Britannic Bold" panose="020B0903060703020204" pitchFamily="34" charset="0"/>
              </a:rPr>
              <a:t>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EFFAD-2D13-4474-9ABC-136F847177E0}" type="datetime1">
              <a:rPr lang="en-US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title of the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0AB10-B06E-411E-8C51-61D4179D3998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622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About This Template (delete this slide)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/>
              <a:t>i-WiC Lab presentation template for thesis defenses, progress reports and seminars</a:t>
            </a:r>
          </a:p>
          <a:p>
            <a:r>
              <a:rPr sz="1800"/>
              <a:t>Add slides with Home › New Slide and choose a layout:</a:t>
            </a:r>
          </a:p>
          <a:p>
            <a:pPr lvl="1"/>
            <a:r>
              <a:rPr sz="1600"/>
              <a:t>Title and Content, Two Content, Comparison or Title Only: all have the header bar and the lab badge</a:t>
            </a:r>
          </a:p>
          <a:p>
            <a:pPr lvl="1"/>
            <a:r>
              <a:rPr sz="1600"/>
              <a:t>Section Header: the “PART” divider between chapters</a:t>
            </a:r>
          </a:p>
          <a:p>
            <a:r>
              <a:rPr sz="1800"/>
              <a:t>Type the slide title into the header bar and keep it to one line (“Shrink text on overflow” is on)</a:t>
            </a:r>
          </a:p>
          <a:p>
            <a:r>
              <a:rPr sz="1800"/>
              <a:t>Footer and date for all slides: Insert › Header &amp; Footer, then Apply to All</a:t>
            </a:r>
          </a:p>
          <a:p>
            <a:r>
              <a:rPr sz="1800"/>
              <a:t>Replace the example text and figure boxes, and delete the slides you do not need</a:t>
            </a:r>
          </a:p>
        </p:txBody>
      </p:sp>
      <p:sp>
        <p:nvSpPr>
          <p:cNvPr id="4" name="Date Placeholder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39C47-DCB0-4196-A495-DA7C3950CF46}" type="datetime1">
              <a:rPr lang="en-US"/>
              <a:t>9/25/2026</a:t>
            </a:fld>
            <a:endParaRPr lang="en-US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title of the presentation</a:t>
            </a:r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D4F29-0420-499A-BEF3-3C53648E9BFB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8237</TotalTime>
  <Words>791</Words>
  <Application>Microsoft Office PowerPoint</Application>
  <PresentationFormat>Widescreen</PresentationFormat>
  <Paragraphs>104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Britannic Bold</vt:lpstr>
      <vt:lpstr>Calibri</vt:lpstr>
      <vt:lpstr>Calibri Light</vt:lpstr>
      <vt:lpstr>Times New Roman</vt:lpstr>
      <vt:lpstr>Office Theme</vt:lpstr>
      <vt:lpstr>. Title of the Presentation Second Line of the Title (optional) . 中文題目（選填）</vt:lpstr>
      <vt:lpstr>Contents</vt:lpstr>
      <vt:lpstr>Slide Title</vt:lpstr>
      <vt:lpstr>Objective and Contributions</vt:lpstr>
      <vt:lpstr>PowerPoint Presentation</vt:lpstr>
      <vt:lpstr>Two-Column Slide</vt:lpstr>
      <vt:lpstr>Simulation Results</vt:lpstr>
      <vt:lpstr>Summary</vt:lpstr>
      <vt:lpstr>References</vt:lpstr>
      <vt:lpstr>PowerPoint Presentation</vt:lpstr>
      <vt:lpstr>About This Template (delete this slide)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i-WiC Lab presentation template</dc:title>
  <dc:subject>Template for thesis defenses, progress reports and seminars of the i-WiC Lab, NSYSU</dc:subject>
  <dc:creator>i-WiC Lab</dc:creator>
  <cp:keywords>i-WiC Lab; NSYSU; presentation template</cp:keywords>
  <dc:description>Design of the lab presentation slides with all content removed.</dc:description>
  <cp:lastModifiedBy>i-WiC Lab</cp:lastModifiedBy>
  <cp:revision>1</cp:revision>
  <dcterms:created xsi:type="dcterms:W3CDTF">2026-09-25T10:28:00Z</dcterms:created>
  <dcterms:modified xsi:type="dcterms:W3CDTF">2026-09-25T10:28:13Z</dcterms:modified>
  <cp:category>Template</cp:category>
</cp:coreProperties>
</file>